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F24B175-AAFC-49C2-B8B8-A844C4064FCD}" type="datetimeFigureOut">
              <a:rPr lang="de-DE" smtClean="0"/>
              <a:t>26.02.24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5CB7-80F6-4406-BA31-952D190D2C1B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12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B175-AAFC-49C2-B8B8-A844C4064FCD}" type="datetimeFigureOut">
              <a:rPr lang="de-DE" smtClean="0"/>
              <a:t>26.02.24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5CB7-80F6-4406-BA31-952D190D2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50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B175-AAFC-49C2-B8B8-A844C4064FCD}" type="datetimeFigureOut">
              <a:rPr lang="de-DE" smtClean="0"/>
              <a:t>26.02.24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5CB7-80F6-4406-BA31-952D190D2C1B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06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B175-AAFC-49C2-B8B8-A844C4064FCD}" type="datetimeFigureOut">
              <a:rPr lang="de-DE" smtClean="0"/>
              <a:t>26.02.24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5CB7-80F6-4406-BA31-952D190D2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06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B175-AAFC-49C2-B8B8-A844C4064FCD}" type="datetimeFigureOut">
              <a:rPr lang="de-DE" smtClean="0"/>
              <a:t>26.02.24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5CB7-80F6-4406-BA31-952D190D2C1B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67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B175-AAFC-49C2-B8B8-A844C4064FCD}" type="datetimeFigureOut">
              <a:rPr lang="de-DE" smtClean="0"/>
              <a:t>26.02.24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5CB7-80F6-4406-BA31-952D190D2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94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B175-AAFC-49C2-B8B8-A844C4064FCD}" type="datetimeFigureOut">
              <a:rPr lang="de-DE" smtClean="0"/>
              <a:t>26.02.24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5CB7-80F6-4406-BA31-952D190D2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63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B175-AAFC-49C2-B8B8-A844C4064FCD}" type="datetimeFigureOut">
              <a:rPr lang="de-DE" smtClean="0"/>
              <a:t>26.02.24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5CB7-80F6-4406-BA31-952D190D2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53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B175-AAFC-49C2-B8B8-A844C4064FCD}" type="datetimeFigureOut">
              <a:rPr lang="de-DE" smtClean="0"/>
              <a:t>26.02.24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5CB7-80F6-4406-BA31-952D190D2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74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B175-AAFC-49C2-B8B8-A844C4064FCD}" type="datetimeFigureOut">
              <a:rPr lang="de-DE" smtClean="0"/>
              <a:t>26.02.24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5CB7-80F6-4406-BA31-952D190D2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25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B175-AAFC-49C2-B8B8-A844C4064FCD}" type="datetimeFigureOut">
              <a:rPr lang="de-DE" smtClean="0"/>
              <a:t>26.02.24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5CB7-80F6-4406-BA31-952D190D2C1B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47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F24B175-AAFC-49C2-B8B8-A844C4064FCD}" type="datetimeFigureOut">
              <a:rPr lang="de-DE" smtClean="0"/>
              <a:t>26.02.24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FD85CB7-80F6-4406-BA31-952D190D2C1B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53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4AB5E-1CED-A633-75BC-FA1761E37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60137"/>
            <a:ext cx="8229600" cy="1463040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Proyecto</a:t>
            </a:r>
            <a:r>
              <a:rPr lang="de-DE" dirty="0"/>
              <a:t> podcast</a:t>
            </a:r>
            <a:br>
              <a:rPr lang="de-DE" dirty="0"/>
            </a:br>
            <a:r>
              <a:rPr lang="de-DE" i="1" dirty="0"/>
              <a:t>La </a:t>
            </a:r>
            <a:r>
              <a:rPr lang="de-DE" i="1" dirty="0" err="1"/>
              <a:t>piel</a:t>
            </a:r>
            <a:r>
              <a:rPr lang="de-DE" i="1" dirty="0"/>
              <a:t> de </a:t>
            </a:r>
            <a:r>
              <a:rPr lang="de-DE" i="1" dirty="0" err="1"/>
              <a:t>un</a:t>
            </a:r>
            <a:r>
              <a:rPr lang="de-DE" i="1" dirty="0"/>
              <a:t> </a:t>
            </a:r>
            <a:r>
              <a:rPr lang="de-DE" i="1" dirty="0" err="1"/>
              <a:t>indio</a:t>
            </a:r>
            <a:r>
              <a:rPr lang="de-DE" i="1" dirty="0"/>
              <a:t> </a:t>
            </a:r>
            <a:r>
              <a:rPr lang="de-DE" i="1" dirty="0" err="1"/>
              <a:t>no</a:t>
            </a:r>
            <a:r>
              <a:rPr lang="de-DE" i="1" dirty="0"/>
              <a:t> </a:t>
            </a:r>
            <a:r>
              <a:rPr lang="de-DE" i="1" dirty="0" err="1"/>
              <a:t>cuesta</a:t>
            </a:r>
            <a:r>
              <a:rPr lang="de-DE" i="1" dirty="0"/>
              <a:t> </a:t>
            </a:r>
            <a:r>
              <a:rPr lang="de-DE" i="1" dirty="0" err="1"/>
              <a:t>caro</a:t>
            </a:r>
            <a:br>
              <a:rPr lang="de-DE" i="1" dirty="0"/>
            </a:br>
            <a:r>
              <a:rPr lang="de-DE" sz="3100" dirty="0"/>
              <a:t>Julio Ramón </a:t>
            </a:r>
            <a:r>
              <a:rPr lang="de-DE" sz="3100" dirty="0" err="1"/>
              <a:t>Ribeyro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2E25D97-407B-B073-70F5-3B69154682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Zita </a:t>
            </a:r>
            <a:r>
              <a:rPr lang="de-DE" dirty="0" err="1"/>
              <a:t>Perko</a:t>
            </a:r>
            <a:endParaRPr lang="de-DE" dirty="0"/>
          </a:p>
          <a:p>
            <a:r>
              <a:rPr lang="de-DE" dirty="0"/>
              <a:t>Mareike Wernau </a:t>
            </a:r>
          </a:p>
        </p:txBody>
      </p:sp>
    </p:spTree>
    <p:extLst>
      <p:ext uri="{BB962C8B-B14F-4D97-AF65-F5344CB8AC3E}">
        <p14:creationId xmlns:p14="http://schemas.microsoft.com/office/powerpoint/2010/main" val="9522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521277-1CD4-4E65-C43E-1409A1DB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Estructura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214DC8-D062-45FB-2D6C-3C5FFE930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1. </a:t>
            </a:r>
            <a:r>
              <a:rPr lang="de-DE" dirty="0" err="1"/>
              <a:t>Introducción</a:t>
            </a:r>
            <a:endParaRPr lang="de-DE" dirty="0"/>
          </a:p>
          <a:p>
            <a:r>
              <a:rPr lang="de-DE" dirty="0"/>
              <a:t>2. </a:t>
            </a:r>
            <a:r>
              <a:rPr lang="de-DE" dirty="0" err="1"/>
              <a:t>Estructura</a:t>
            </a:r>
            <a:r>
              <a:rPr lang="de-DE" dirty="0"/>
              <a:t> de la </a:t>
            </a:r>
            <a:r>
              <a:rPr lang="de-DE" dirty="0" err="1"/>
              <a:t>trama</a:t>
            </a:r>
            <a:r>
              <a:rPr lang="de-DE" dirty="0"/>
              <a:t>  del </a:t>
            </a:r>
            <a:r>
              <a:rPr lang="de-DE" dirty="0" err="1"/>
              <a:t>cuento</a:t>
            </a:r>
            <a:endParaRPr lang="de-DE" dirty="0"/>
          </a:p>
          <a:p>
            <a:r>
              <a:rPr lang="de-DE" dirty="0"/>
              <a:t>3. </a:t>
            </a:r>
            <a:r>
              <a:rPr lang="de-DE" dirty="0" err="1"/>
              <a:t>Análisis</a:t>
            </a:r>
            <a:r>
              <a:rPr lang="de-DE" dirty="0"/>
              <a:t> de </a:t>
            </a:r>
            <a:r>
              <a:rPr lang="de-DE" dirty="0" err="1"/>
              <a:t>algunos</a:t>
            </a:r>
            <a:r>
              <a:rPr lang="de-DE" dirty="0"/>
              <a:t> </a:t>
            </a:r>
            <a:r>
              <a:rPr lang="de-DE" dirty="0" err="1"/>
              <a:t>personajes</a:t>
            </a:r>
            <a:r>
              <a:rPr lang="de-DE" dirty="0"/>
              <a:t> </a:t>
            </a:r>
          </a:p>
          <a:p>
            <a:r>
              <a:rPr lang="de-DE" dirty="0"/>
              <a:t>4. </a:t>
            </a:r>
            <a:r>
              <a:rPr lang="de-DE" dirty="0" err="1"/>
              <a:t>Conclusión</a:t>
            </a:r>
            <a:r>
              <a:rPr lang="de-DE" dirty="0"/>
              <a:t>: </a:t>
            </a:r>
            <a:r>
              <a:rPr lang="de-DE" dirty="0" err="1"/>
              <a:t>temas</a:t>
            </a:r>
            <a:r>
              <a:rPr lang="de-DE" dirty="0"/>
              <a:t> </a:t>
            </a:r>
            <a:r>
              <a:rPr lang="de-DE" dirty="0" err="1"/>
              <a:t>claves</a:t>
            </a:r>
            <a:r>
              <a:rPr lang="de-DE" dirty="0"/>
              <a:t> del </a:t>
            </a:r>
            <a:r>
              <a:rPr lang="de-DE" dirty="0" err="1"/>
              <a:t>cuento</a:t>
            </a:r>
            <a:endParaRPr lang="de-DE" dirty="0"/>
          </a:p>
          <a:p>
            <a:r>
              <a:rPr lang="de-DE" dirty="0"/>
              <a:t>5. </a:t>
            </a:r>
            <a:r>
              <a:rPr lang="de-DE" dirty="0" err="1"/>
              <a:t>Bibliografía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803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0A8ED-7DDF-2CC4-74A0-423D0F34F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Introducción</a:t>
            </a:r>
            <a:r>
              <a:rPr lang="de-DE" dirty="0"/>
              <a:t>: </a:t>
            </a:r>
            <a:r>
              <a:rPr lang="de-DE" i="1" dirty="0"/>
              <a:t>La </a:t>
            </a:r>
            <a:r>
              <a:rPr lang="de-DE" i="1" dirty="0" err="1"/>
              <a:t>piel</a:t>
            </a:r>
            <a:r>
              <a:rPr lang="de-DE" i="1" dirty="0"/>
              <a:t> de </a:t>
            </a:r>
            <a:r>
              <a:rPr lang="de-DE" i="1" dirty="0" err="1"/>
              <a:t>un</a:t>
            </a:r>
            <a:r>
              <a:rPr lang="de-DE" i="1" dirty="0"/>
              <a:t> </a:t>
            </a:r>
            <a:r>
              <a:rPr lang="de-DE" i="1" dirty="0" err="1"/>
              <a:t>indio</a:t>
            </a:r>
            <a:r>
              <a:rPr lang="de-DE" i="1" dirty="0"/>
              <a:t> </a:t>
            </a:r>
            <a:r>
              <a:rPr lang="de-DE" i="1" dirty="0" err="1"/>
              <a:t>no</a:t>
            </a:r>
            <a:r>
              <a:rPr lang="de-DE" i="1" dirty="0"/>
              <a:t> </a:t>
            </a:r>
            <a:r>
              <a:rPr lang="de-DE" i="1" dirty="0" err="1"/>
              <a:t>cuesta</a:t>
            </a:r>
            <a:r>
              <a:rPr lang="de-DE" i="1" dirty="0"/>
              <a:t> </a:t>
            </a:r>
            <a:r>
              <a:rPr lang="de-DE" i="1" dirty="0" err="1"/>
              <a:t>caro</a:t>
            </a:r>
            <a:endParaRPr lang="de-DE" i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E15F76-75A9-72EF-B5A1-C04661C12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Autor </a:t>
            </a:r>
            <a:r>
              <a:rPr lang="de-DE" dirty="0" err="1"/>
              <a:t>peruano</a:t>
            </a:r>
            <a:r>
              <a:rPr lang="de-DE" dirty="0"/>
              <a:t> Julio Ramón </a:t>
            </a:r>
            <a:r>
              <a:rPr lang="de-DE" dirty="0" err="1"/>
              <a:t>Ribeyro</a:t>
            </a:r>
            <a:r>
              <a:rPr lang="de-D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A </a:t>
            </a:r>
            <a:r>
              <a:rPr lang="de-DE" dirty="0" err="1"/>
              <a:t>menudo</a:t>
            </a:r>
            <a:r>
              <a:rPr lang="de-DE" dirty="0"/>
              <a:t> </a:t>
            </a:r>
            <a:r>
              <a:rPr lang="de-DE" dirty="0" err="1"/>
              <a:t>trata</a:t>
            </a:r>
            <a:r>
              <a:rPr lang="de-DE" dirty="0"/>
              <a:t> </a:t>
            </a:r>
            <a:r>
              <a:rPr lang="de-DE" dirty="0" err="1"/>
              <a:t>temas</a:t>
            </a:r>
            <a:r>
              <a:rPr lang="de-DE" dirty="0"/>
              <a:t> de </a:t>
            </a:r>
            <a:r>
              <a:rPr lang="de-DE" dirty="0" err="1"/>
              <a:t>injusticia</a:t>
            </a:r>
            <a:r>
              <a:rPr lang="de-DE" dirty="0"/>
              <a:t> social en la </a:t>
            </a:r>
            <a:r>
              <a:rPr lang="de-DE" dirty="0" err="1"/>
              <a:t>sociedad</a:t>
            </a:r>
            <a:r>
              <a:rPr lang="de-DE" dirty="0"/>
              <a:t> </a:t>
            </a:r>
            <a:r>
              <a:rPr lang="de-DE" dirty="0" err="1"/>
              <a:t>peruana</a:t>
            </a:r>
            <a:r>
              <a:rPr lang="de-D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Primera </a:t>
            </a:r>
            <a:r>
              <a:rPr lang="de-DE" dirty="0" err="1"/>
              <a:t>publicación</a:t>
            </a:r>
            <a:r>
              <a:rPr lang="de-DE" dirty="0"/>
              <a:t> 1961 </a:t>
            </a:r>
          </a:p>
        </p:txBody>
      </p:sp>
    </p:spTree>
    <p:extLst>
      <p:ext uri="{BB962C8B-B14F-4D97-AF65-F5344CB8AC3E}">
        <p14:creationId xmlns:p14="http://schemas.microsoft.com/office/powerpoint/2010/main" val="325801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4E3AF5-D63B-2F3E-2D27-12CAC6B1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Estructura</a:t>
            </a:r>
            <a:r>
              <a:rPr lang="de-DE" dirty="0"/>
              <a:t> de la </a:t>
            </a:r>
            <a:r>
              <a:rPr lang="de-DE" dirty="0" err="1"/>
              <a:t>trama</a:t>
            </a:r>
            <a:r>
              <a:rPr lang="de-DE" dirty="0"/>
              <a:t>  del </a:t>
            </a:r>
            <a:r>
              <a:rPr lang="de-DE" dirty="0" err="1"/>
              <a:t>cuento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77FC7B-7104-3558-D919-AF1A66B10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La </a:t>
            </a:r>
            <a:r>
              <a:rPr lang="de-DE" dirty="0" err="1"/>
              <a:t>trama</a:t>
            </a:r>
            <a:r>
              <a:rPr lang="de-DE" dirty="0"/>
              <a:t> se </a:t>
            </a:r>
            <a:r>
              <a:rPr lang="de-DE" dirty="0" err="1"/>
              <a:t>puede</a:t>
            </a:r>
            <a:r>
              <a:rPr lang="de-DE" dirty="0"/>
              <a:t> </a:t>
            </a:r>
            <a:r>
              <a:rPr lang="de-DE" dirty="0" err="1"/>
              <a:t>devidir</a:t>
            </a:r>
            <a:r>
              <a:rPr lang="de-DE" dirty="0"/>
              <a:t> en 4 </a:t>
            </a:r>
            <a:r>
              <a:rPr lang="de-DE" dirty="0" err="1"/>
              <a:t>secciones</a:t>
            </a:r>
            <a:r>
              <a:rPr lang="de-D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AutoNum type="arabicParenR"/>
            </a:pPr>
            <a:r>
              <a:rPr lang="de-DE" dirty="0" err="1"/>
              <a:t>Exposición</a:t>
            </a:r>
            <a:r>
              <a:rPr lang="de-DE" dirty="0"/>
              <a:t> en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res</a:t>
            </a:r>
            <a:r>
              <a:rPr lang="de-DE" dirty="0"/>
              <a:t>: </a:t>
            </a:r>
            <a:r>
              <a:rPr lang="de-DE" dirty="0" err="1"/>
              <a:t>introducción</a:t>
            </a:r>
            <a:r>
              <a:rPr lang="de-DE" dirty="0"/>
              <a:t> de los </a:t>
            </a:r>
            <a:r>
              <a:rPr lang="de-DE" dirty="0" err="1"/>
              <a:t>personajes</a:t>
            </a:r>
            <a:r>
              <a:rPr lang="de-DE" dirty="0"/>
              <a:t> e </a:t>
            </a:r>
            <a:r>
              <a:rPr lang="de-DE" dirty="0" err="1"/>
              <a:t>imagen</a:t>
            </a:r>
            <a:r>
              <a:rPr lang="de-DE" dirty="0"/>
              <a:t> de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idilio</a:t>
            </a:r>
            <a:r>
              <a:rPr lang="de-DE" dirty="0"/>
              <a:t> </a:t>
            </a:r>
            <a:r>
              <a:rPr lang="de-DE" dirty="0" err="1"/>
              <a:t>dominical</a:t>
            </a:r>
            <a:r>
              <a:rPr lang="de-DE" dirty="0"/>
              <a:t> </a:t>
            </a:r>
          </a:p>
          <a:p>
            <a:pPr marL="457200" indent="-457200">
              <a:buAutoNum type="arabicParenR"/>
            </a:pPr>
            <a:r>
              <a:rPr lang="de-DE" dirty="0" err="1"/>
              <a:t>Accidente</a:t>
            </a:r>
            <a:r>
              <a:rPr lang="de-DE" dirty="0"/>
              <a:t> del </a:t>
            </a:r>
            <a:r>
              <a:rPr lang="de-DE" dirty="0" err="1"/>
              <a:t>joven</a:t>
            </a:r>
            <a:r>
              <a:rPr lang="de-DE" dirty="0"/>
              <a:t> </a:t>
            </a:r>
            <a:r>
              <a:rPr lang="de-DE" dirty="0" err="1"/>
              <a:t>indígena</a:t>
            </a:r>
            <a:r>
              <a:rPr lang="de-DE" dirty="0"/>
              <a:t>, Pancho, </a:t>
            </a:r>
            <a:r>
              <a:rPr lang="de-DE" dirty="0" err="1"/>
              <a:t>causado</a:t>
            </a:r>
            <a:r>
              <a:rPr lang="de-DE" dirty="0"/>
              <a:t> </a:t>
            </a:r>
            <a:r>
              <a:rPr lang="de-DE" dirty="0" err="1"/>
              <a:t>por</a:t>
            </a:r>
            <a:r>
              <a:rPr lang="de-DE" dirty="0"/>
              <a:t> </a:t>
            </a:r>
            <a:r>
              <a:rPr lang="de-DE" dirty="0" err="1"/>
              <a:t>una</a:t>
            </a:r>
            <a:r>
              <a:rPr lang="de-DE" dirty="0"/>
              <a:t> </a:t>
            </a:r>
            <a:r>
              <a:rPr lang="de-DE" dirty="0" err="1"/>
              <a:t>línea</a:t>
            </a:r>
            <a:r>
              <a:rPr lang="de-DE" dirty="0"/>
              <a:t> </a:t>
            </a:r>
            <a:r>
              <a:rPr lang="de-DE" dirty="0" err="1"/>
              <a:t>eléctrica</a:t>
            </a:r>
            <a:r>
              <a:rPr lang="de-DE" dirty="0"/>
              <a:t> </a:t>
            </a:r>
            <a:r>
              <a:rPr lang="de-DE" dirty="0" err="1"/>
              <a:t>rota</a:t>
            </a:r>
            <a:r>
              <a:rPr lang="de-DE" dirty="0"/>
              <a:t> y las </a:t>
            </a:r>
            <a:r>
              <a:rPr lang="de-DE" dirty="0" err="1"/>
              <a:t>reacciones</a:t>
            </a:r>
            <a:r>
              <a:rPr lang="de-DE" dirty="0"/>
              <a:t> de los </a:t>
            </a:r>
            <a:r>
              <a:rPr lang="de-DE" dirty="0" err="1"/>
              <a:t>otros</a:t>
            </a:r>
            <a:r>
              <a:rPr lang="de-DE" dirty="0"/>
              <a:t> </a:t>
            </a:r>
            <a:r>
              <a:rPr lang="de-DE" dirty="0" err="1"/>
              <a:t>personajes</a:t>
            </a:r>
            <a:r>
              <a:rPr lang="de-DE" dirty="0"/>
              <a:t> al </a:t>
            </a:r>
            <a:r>
              <a:rPr lang="de-DE" dirty="0" err="1"/>
              <a:t>respecto</a:t>
            </a:r>
            <a:r>
              <a:rPr lang="de-DE" dirty="0"/>
              <a:t> (</a:t>
            </a:r>
            <a:r>
              <a:rPr lang="de-DE" dirty="0" err="1"/>
              <a:t>ayuda</a:t>
            </a:r>
            <a:r>
              <a:rPr lang="de-DE" dirty="0"/>
              <a:t> y </a:t>
            </a:r>
            <a:r>
              <a:rPr lang="de-DE" dirty="0" err="1"/>
              <a:t>justicia</a:t>
            </a:r>
            <a:r>
              <a:rPr lang="de-DE" dirty="0"/>
              <a:t> vs. </a:t>
            </a:r>
            <a:r>
              <a:rPr lang="de-DE" dirty="0" err="1"/>
              <a:t>indiferencia</a:t>
            </a:r>
            <a:r>
              <a:rPr lang="de-DE" dirty="0"/>
              <a:t>)</a:t>
            </a:r>
          </a:p>
          <a:p>
            <a:pPr marL="457200" indent="-457200">
              <a:buAutoNum type="arabicParenR"/>
            </a:pPr>
            <a:r>
              <a:rPr lang="es-ES" dirty="0"/>
              <a:t>Intensificación de la situación por el aumento de la injusticia </a:t>
            </a:r>
            <a:r>
              <a:rPr lang="es-ES" dirty="0">
                <a:sym typeface="Wingdings" panose="05000000000000000000" pitchFamily="2" charset="2"/>
              </a:rPr>
              <a:t>clímax</a:t>
            </a:r>
          </a:p>
          <a:p>
            <a:pPr marL="457200" indent="-457200">
              <a:buAutoNum type="arabicParenR"/>
            </a:pPr>
            <a:r>
              <a:rPr lang="es-ES" dirty="0">
                <a:sym typeface="Wingdings" panose="05000000000000000000" pitchFamily="2" charset="2"/>
              </a:rPr>
              <a:t>Dilema moral del personaje Miguel: las estrucutras de poder se intensifican a través de la defensa de justicia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403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F354CF-B8D6-0AED-AEBB-263F9CF4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Análisis</a:t>
            </a:r>
            <a:r>
              <a:rPr lang="de-DE" dirty="0"/>
              <a:t> de </a:t>
            </a:r>
            <a:r>
              <a:rPr lang="de-DE" dirty="0" err="1"/>
              <a:t>algunos</a:t>
            </a:r>
            <a:r>
              <a:rPr lang="de-DE" dirty="0"/>
              <a:t> </a:t>
            </a:r>
            <a:r>
              <a:rPr lang="de-DE" dirty="0" err="1"/>
              <a:t>personajes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C3C01E-31A7-5E76-96E3-6A153CC8A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 </a:t>
            </a:r>
          </a:p>
          <a:p>
            <a:r>
              <a:rPr lang="de-D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8DB29BCA-CECE-0F77-1EAD-420BF1105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897351"/>
              </p:ext>
            </p:extLst>
          </p:nvPr>
        </p:nvGraphicFramePr>
        <p:xfrm>
          <a:off x="1114044" y="2286000"/>
          <a:ext cx="9540240" cy="3532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080">
                  <a:extLst>
                    <a:ext uri="{9D8B030D-6E8A-4147-A177-3AD203B41FA5}">
                      <a16:colId xmlns:a16="http://schemas.microsoft.com/office/drawing/2014/main" val="1784961084"/>
                    </a:ext>
                  </a:extLst>
                </a:gridCol>
                <a:gridCol w="3180080">
                  <a:extLst>
                    <a:ext uri="{9D8B030D-6E8A-4147-A177-3AD203B41FA5}">
                      <a16:colId xmlns:a16="http://schemas.microsoft.com/office/drawing/2014/main" val="2007138029"/>
                    </a:ext>
                  </a:extLst>
                </a:gridCol>
                <a:gridCol w="3180080">
                  <a:extLst>
                    <a:ext uri="{9D8B030D-6E8A-4147-A177-3AD203B41FA5}">
                      <a16:colId xmlns:a16="http://schemas.microsoft.com/office/drawing/2014/main" val="2729108065"/>
                    </a:ext>
                  </a:extLst>
                </a:gridCol>
              </a:tblGrid>
              <a:tr h="493035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Pancho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Miguel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El </a:t>
                      </a:r>
                      <a:r>
                        <a:rPr lang="de-DE" dirty="0" err="1"/>
                        <a:t>presidente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304925"/>
                  </a:ext>
                </a:extLst>
              </a:tr>
              <a:tr h="3039259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14 </a:t>
                      </a:r>
                      <a:r>
                        <a:rPr lang="de-DE" dirty="0" err="1"/>
                        <a:t>años</a:t>
                      </a:r>
                      <a:endParaRPr lang="de-DE" dirty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 </a:t>
                      </a:r>
                      <a:r>
                        <a:rPr lang="de-DE" dirty="0" err="1"/>
                        <a:t>indígena</a:t>
                      </a:r>
                      <a:endParaRPr lang="de-DE" dirty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 </a:t>
                      </a:r>
                      <a:r>
                        <a:rPr lang="de-DE" dirty="0" err="1"/>
                        <a:t>trabaja</a:t>
                      </a:r>
                      <a:r>
                        <a:rPr lang="de-DE" dirty="0"/>
                        <a:t> en </a:t>
                      </a:r>
                      <a:r>
                        <a:rPr lang="de-DE" dirty="0" err="1"/>
                        <a:t>el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jardín</a:t>
                      </a:r>
                      <a:r>
                        <a:rPr lang="de-DE" dirty="0"/>
                        <a:t> del </a:t>
                      </a:r>
                      <a:r>
                        <a:rPr lang="de-DE" dirty="0" err="1"/>
                        <a:t>arquitecto</a:t>
                      </a:r>
                      <a:r>
                        <a:rPr lang="de-DE" dirty="0"/>
                        <a:t> Miguel y </a:t>
                      </a:r>
                      <a:r>
                        <a:rPr lang="de-DE" dirty="0" err="1"/>
                        <a:t>no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tiene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acceso</a:t>
                      </a:r>
                      <a:r>
                        <a:rPr lang="de-DE" dirty="0"/>
                        <a:t> a </a:t>
                      </a:r>
                      <a:r>
                        <a:rPr lang="de-DE" dirty="0" err="1"/>
                        <a:t>una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educación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adecuada</a:t>
                      </a:r>
                      <a:r>
                        <a:rPr lang="de-DE" dirty="0"/>
                        <a:t> </a:t>
                      </a:r>
                    </a:p>
                    <a:p>
                      <a:pPr marL="0" indent="0">
                        <a:buNone/>
                      </a:pPr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 </a:t>
                      </a:r>
                      <a:r>
                        <a:rPr lang="de-DE" dirty="0" err="1"/>
                        <a:t>Arquitecto</a:t>
                      </a:r>
                      <a:endParaRPr lang="de-DE" dirty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 </a:t>
                      </a:r>
                      <a:r>
                        <a:rPr lang="de-DE" dirty="0" err="1"/>
                        <a:t>dilema</a:t>
                      </a:r>
                      <a:r>
                        <a:rPr lang="de-DE" dirty="0"/>
                        <a:t> entre </a:t>
                      </a:r>
                      <a:r>
                        <a:rPr lang="de-DE" dirty="0" err="1"/>
                        <a:t>moral</a:t>
                      </a:r>
                      <a:r>
                        <a:rPr lang="de-DE" dirty="0"/>
                        <a:t> y </a:t>
                      </a:r>
                      <a:r>
                        <a:rPr lang="de-DE" dirty="0" err="1"/>
                        <a:t>estructuras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jerárquicas</a:t>
                      </a:r>
                      <a:endParaRPr lang="de-DE" dirty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 </a:t>
                      </a:r>
                      <a:r>
                        <a:rPr lang="de-DE" dirty="0" err="1"/>
                        <a:t>incorpora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conflicto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moral</a:t>
                      </a:r>
                      <a:r>
                        <a:rPr lang="de-DE" dirty="0"/>
                        <a:t> de </a:t>
                      </a:r>
                      <a:r>
                        <a:rPr lang="de-DE" dirty="0" err="1"/>
                        <a:t>conciencia</a:t>
                      </a:r>
                      <a:r>
                        <a:rPr lang="de-DE" dirty="0"/>
                        <a:t> 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err="1"/>
                        <a:t>incorpora</a:t>
                      </a:r>
                      <a:r>
                        <a:rPr lang="de-DE" dirty="0"/>
                        <a:t> la </a:t>
                      </a:r>
                      <a:r>
                        <a:rPr lang="de-DE" dirty="0" err="1"/>
                        <a:t>corrupción</a:t>
                      </a:r>
                      <a:r>
                        <a:rPr lang="de-DE" dirty="0"/>
                        <a:t> y la </a:t>
                      </a:r>
                      <a:r>
                        <a:rPr lang="de-DE" dirty="0" err="1"/>
                        <a:t>explotación</a:t>
                      </a:r>
                      <a:r>
                        <a:rPr lang="de-DE" dirty="0"/>
                        <a:t> 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 </a:t>
                      </a:r>
                      <a:r>
                        <a:rPr lang="de-DE" dirty="0" err="1"/>
                        <a:t>orientado</a:t>
                      </a:r>
                      <a:r>
                        <a:rPr lang="de-DE" dirty="0"/>
                        <a:t> al </a:t>
                      </a:r>
                      <a:r>
                        <a:rPr lang="de-DE" dirty="0" err="1"/>
                        <a:t>poder</a:t>
                      </a:r>
                      <a:r>
                        <a:rPr lang="de-DE" dirty="0"/>
                        <a:t> y la </a:t>
                      </a:r>
                      <a:r>
                        <a:rPr lang="de-DE" dirty="0" err="1"/>
                        <a:t>economía</a:t>
                      </a:r>
                      <a:r>
                        <a:rPr lang="de-DE" dirty="0"/>
                        <a:t> 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27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65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98ABB-F6A1-F6ED-D51B-62A06F66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Conclusión</a:t>
            </a:r>
            <a:r>
              <a:rPr lang="de-DE" dirty="0"/>
              <a:t>: Temas </a:t>
            </a:r>
            <a:r>
              <a:rPr lang="de-DE" dirty="0" err="1"/>
              <a:t>claves</a:t>
            </a:r>
            <a:r>
              <a:rPr lang="de-DE" dirty="0"/>
              <a:t> del </a:t>
            </a:r>
            <a:r>
              <a:rPr lang="de-DE" dirty="0" err="1"/>
              <a:t>cuento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52E42C-33A4-A008-243E-0BED74D95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Moral, </a:t>
            </a:r>
            <a:r>
              <a:rPr lang="de-DE" dirty="0" err="1"/>
              <a:t>étnica</a:t>
            </a:r>
            <a:r>
              <a:rPr lang="de-DE" dirty="0"/>
              <a:t>, </a:t>
            </a:r>
            <a:r>
              <a:rPr lang="de-DE" dirty="0" err="1"/>
              <a:t>crítica</a:t>
            </a:r>
            <a:r>
              <a:rPr lang="de-DE" dirty="0"/>
              <a:t> social</a:t>
            </a:r>
          </a:p>
          <a:p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err="1"/>
              <a:t>Racismo</a:t>
            </a:r>
            <a:r>
              <a:rPr lang="de-D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err="1"/>
              <a:t>Explotación</a:t>
            </a:r>
            <a:r>
              <a:rPr lang="de-DE" dirty="0"/>
              <a:t> y </a:t>
            </a:r>
            <a:r>
              <a:rPr lang="de-DE" dirty="0" err="1"/>
              <a:t>opresión</a:t>
            </a:r>
            <a:r>
              <a:rPr lang="de-DE" dirty="0"/>
              <a:t> (personal, </a:t>
            </a:r>
            <a:r>
              <a:rPr lang="de-DE" dirty="0" err="1"/>
              <a:t>económica</a:t>
            </a:r>
            <a:r>
              <a:rPr lang="de-DE" dirty="0"/>
              <a:t> y </a:t>
            </a:r>
            <a:r>
              <a:rPr lang="de-DE" dirty="0" err="1"/>
              <a:t>capitalista</a:t>
            </a:r>
            <a:r>
              <a:rPr lang="de-DE" dirty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err="1"/>
              <a:t>Colonialismo</a:t>
            </a:r>
            <a:r>
              <a:rPr lang="de-DE" dirty="0"/>
              <a:t> (</a:t>
            </a:r>
            <a:r>
              <a:rPr lang="de-DE" dirty="0" err="1"/>
              <a:t>estructuras</a:t>
            </a:r>
            <a:r>
              <a:rPr lang="de-DE" dirty="0"/>
              <a:t> de </a:t>
            </a:r>
            <a:r>
              <a:rPr lang="de-DE" dirty="0" err="1"/>
              <a:t>poder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26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B881B-1670-6A51-74CF-2A80EB9F4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088" y="362713"/>
            <a:ext cx="9720072" cy="1499616"/>
          </a:xfrm>
        </p:spPr>
        <p:txBody>
          <a:bodyPr/>
          <a:lstStyle/>
          <a:p>
            <a:r>
              <a:rPr lang="de-DE" dirty="0" err="1"/>
              <a:t>Bibliografía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8CE5A7-0DEA-E826-D61C-AAD6A6DCC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728" y="1679449"/>
            <a:ext cx="10146792" cy="5330951"/>
          </a:xfrm>
        </p:spPr>
        <p:txBody>
          <a:bodyPr>
            <a:normAutofit/>
          </a:bodyPr>
          <a:lstStyle/>
          <a:p>
            <a:r>
              <a:rPr lang="es-ES" b="1" dirty="0"/>
              <a:t>Ribeyro, Julio Ramón : „La piel de un indio no cuesta caro“, in: </a:t>
            </a:r>
            <a:r>
              <a:rPr lang="es-ES" b="1" i="1" dirty="0"/>
              <a:t>cuentos completos </a:t>
            </a:r>
            <a:r>
              <a:rPr lang="es-ES" b="1" dirty="0"/>
              <a:t>(1952-1994). Madrid: Alafaguara 1994, 154-161.</a:t>
            </a:r>
          </a:p>
          <a:p>
            <a:r>
              <a:rPr lang="es-ES" dirty="0"/>
              <a:t>Elmore, Peter : </a:t>
            </a:r>
            <a:r>
              <a:rPr lang="es-ES" i="1" dirty="0"/>
              <a:t>El perfil de la palabra: la obra de Julio Ramón Ribeyro</a:t>
            </a:r>
            <a:r>
              <a:rPr lang="es-ES" dirty="0"/>
              <a:t>. Fondo </a:t>
            </a:r>
          </a:p>
          <a:p>
            <a:r>
              <a:rPr lang="es-ES" dirty="0"/>
              <a:t>Editorial PUCP, 2002.</a:t>
            </a:r>
          </a:p>
          <a:p>
            <a:r>
              <a:rPr lang="es-ES" dirty="0"/>
              <a:t>Gras, Dunia: „‘De color modesto‘: Etnicidad y clase en la narrativa de Julio Ramón </a:t>
            </a:r>
          </a:p>
          <a:p>
            <a:r>
              <a:rPr lang="es-ES" dirty="0"/>
              <a:t>Ribeyro“, in: </a:t>
            </a:r>
            <a:r>
              <a:rPr lang="es-ES" i="1" dirty="0"/>
              <a:t>Revista de Crítica Literaria Latinoamericana </a:t>
            </a:r>
            <a:r>
              <a:rPr lang="es-ES" dirty="0"/>
              <a:t>48 (1998), 173-184.</a:t>
            </a:r>
          </a:p>
          <a:p>
            <a:r>
              <a:rPr lang="es-ES" dirty="0"/>
              <a:t>Kristal, Efraín: „El narrador en la obra de Julio Ramón Ribeyro“, in: </a:t>
            </a:r>
            <a:r>
              <a:rPr lang="es-ES" i="1" dirty="0"/>
              <a:t>Revista Crítica </a:t>
            </a:r>
          </a:p>
          <a:p>
            <a:r>
              <a:rPr lang="es-ES" i="1" dirty="0"/>
              <a:t>Literaria Latinoamericana</a:t>
            </a:r>
            <a:r>
              <a:rPr lang="es-ES" dirty="0"/>
              <a:t> 20 (1984), 155-169.</a:t>
            </a:r>
          </a:p>
          <a:p>
            <a:r>
              <a:rPr lang="es-ES" dirty="0"/>
              <a:t>Rodero, Jesús: „Cruces contranatutra: etnia, clase e intentidad cultural en algunos </a:t>
            </a:r>
          </a:p>
          <a:p>
            <a:r>
              <a:rPr lang="es-ES" dirty="0"/>
              <a:t>cuentos sde Julio Ramón Ribeyro“, in: </a:t>
            </a:r>
            <a:r>
              <a:rPr lang="es-ES" i="1" dirty="0"/>
              <a:t>Revista Canadiense de Estudios Hispánicos </a:t>
            </a:r>
          </a:p>
          <a:p>
            <a:r>
              <a:rPr lang="es-ES" dirty="0"/>
              <a:t>2 (2007), 253-256.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4696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410</Words>
  <Application>Microsoft Macintosh PowerPoint</Application>
  <PresentationFormat>Breitbild</PresentationFormat>
  <Paragraphs>52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Tw Cen MT</vt:lpstr>
      <vt:lpstr>Tw Cen MT Condensed</vt:lpstr>
      <vt:lpstr>Wingdings</vt:lpstr>
      <vt:lpstr>Wingdings 3</vt:lpstr>
      <vt:lpstr>Integral</vt:lpstr>
      <vt:lpstr>Proyecto podcast La piel de un indio no cuesta caro Julio Ramón Ribeyro</vt:lpstr>
      <vt:lpstr>Estructura</vt:lpstr>
      <vt:lpstr>Introducción: La piel de un indio no cuesta caro</vt:lpstr>
      <vt:lpstr>Estructura de la trama  del cuento</vt:lpstr>
      <vt:lpstr>Análisis de algunos personajes </vt:lpstr>
      <vt:lpstr>Conclusión: Temas claves del cuento</vt:lpstr>
      <vt:lpstr>Bibliografía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podcast</dc:title>
  <dc:creator>Mareike Wernau</dc:creator>
  <cp:lastModifiedBy>Claudia M. Villar</cp:lastModifiedBy>
  <cp:revision>6</cp:revision>
  <dcterms:created xsi:type="dcterms:W3CDTF">2023-10-09T15:42:33Z</dcterms:created>
  <dcterms:modified xsi:type="dcterms:W3CDTF">2024-02-26T15:54:22Z</dcterms:modified>
</cp:coreProperties>
</file>